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64" r:id="rId7"/>
    <p:sldId id="263" r:id="rId8"/>
    <p:sldId id="262" r:id="rId9"/>
    <p:sldId id="268" r:id="rId10"/>
    <p:sldId id="269" r:id="rId11"/>
    <p:sldId id="25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5" autoAdjust="0"/>
  </p:normalViewPr>
  <p:slideViewPr>
    <p:cSldViewPr>
      <p:cViewPr varScale="1">
        <p:scale>
          <a:sx n="89" d="100"/>
          <a:sy n="89" d="100"/>
        </p:scale>
        <p:origin x="-10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780108"/>
          </a:xfrm>
        </p:spPr>
        <p:txBody>
          <a:bodyPr>
            <a:noAutofit/>
          </a:bodyPr>
          <a:lstStyle/>
          <a:p>
            <a:r>
              <a:rPr lang="uk-UA" sz="5400" b="1" dirty="0" smtClean="0"/>
              <a:t>Інноваційний потенціал школи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0072" y="3467968"/>
            <a:ext cx="3992488" cy="1473200"/>
          </a:xfrm>
        </p:spPr>
        <p:txBody>
          <a:bodyPr>
            <a:noAutofit/>
          </a:bodyPr>
          <a:lstStyle/>
          <a:p>
            <a:pPr algn="l"/>
            <a:r>
              <a:rPr lang="uk-UA" sz="2400" b="1" dirty="0" smtClean="0"/>
              <a:t>Підготувала: </a:t>
            </a:r>
          </a:p>
          <a:p>
            <a:pPr algn="l"/>
            <a:r>
              <a:rPr lang="uk-UA" sz="2400" b="1" dirty="0" smtClean="0"/>
              <a:t>Заступник директора </a:t>
            </a:r>
          </a:p>
          <a:p>
            <a:pPr algn="l"/>
            <a:r>
              <a:rPr lang="uk-UA" sz="2400" b="1" dirty="0" smtClean="0"/>
              <a:t>з навчальної роботи </a:t>
            </a:r>
          </a:p>
          <a:p>
            <a:pPr algn="l"/>
            <a:r>
              <a:rPr lang="uk-UA" sz="2400" b="1" dirty="0" err="1" smtClean="0"/>
              <a:t>Чорнобров</a:t>
            </a:r>
            <a:r>
              <a:rPr lang="uk-UA" sz="2400" b="1" dirty="0" smtClean="0"/>
              <a:t> Н.О.</a:t>
            </a:r>
            <a:endParaRPr lang="ru-RU" sz="24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548680"/>
            <a:ext cx="79928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«Учитель тільки доти вчитель, доки він учень»</a:t>
            </a:r>
            <a:endParaRPr lang="ru-RU" sz="2800" b="1" dirty="0"/>
          </a:p>
        </p:txBody>
      </p:sp>
      <p:pic>
        <p:nvPicPr>
          <p:cNvPr id="1026" name="Picture 2" descr="http://acf.ua/wp-content/uploads/2013/07/innov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81" y="4077072"/>
            <a:ext cx="3131631" cy="24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851920" y="5556200"/>
            <a:ext cx="5040560" cy="147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Гримайлівська санаторна загальноосвітня школа-інтернат І-ІІІ ступенів </a:t>
            </a:r>
          </a:p>
          <a:p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Тернопільської обласної ради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05" name="Picture 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0025"/>
            <a:ext cx="8975790" cy="60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8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Сходинки до впровадження інноваційних технологій</a:t>
            </a:r>
            <a:endParaRPr lang="ru-RU" dirty="0"/>
          </a:p>
        </p:txBody>
      </p:sp>
      <p:pic>
        <p:nvPicPr>
          <p:cNvPr id="5124" name="Picture 4" descr="http://zavantag.com/tw_files2/urls_20/66/d-65370/65370_html_m18bb2bc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7704856" cy="44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do.gendocs.ru/pars_docs/tw_refs/122/121952/121952_html_m742a499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8667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252728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Дякую за увагу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g.cliparto.com/pic/xl/180394/3374692-brigantine-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44" y="3861048"/>
            <a:ext cx="3810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4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uk-UA" b="1" dirty="0"/>
              <a:t>Інноваційний потенціал навчального закладу</a:t>
            </a:r>
            <a:r>
              <a:rPr lang="uk-UA" dirty="0"/>
              <a:t> − це його здатність створювати, сприймати, реалізувати нововведення, а також своєчасно позбавлятися від застарілого, педагогічно недоцільного. Ця здатність переважно є наслідком творчих прагнень членів педагогічного колективу, їх ставлення до нововведень</a:t>
            </a:r>
            <a:r>
              <a:rPr lang="uk-UA" dirty="0" smtClean="0"/>
              <a:t>.</a:t>
            </a:r>
          </a:p>
          <a:p>
            <a:pPr algn="just">
              <a:buClrTx/>
            </a:pPr>
            <a:endParaRPr lang="uk-UA" dirty="0" smtClean="0"/>
          </a:p>
          <a:p>
            <a:pPr algn="just">
              <a:buClrTx/>
            </a:pPr>
            <a:r>
              <a:rPr lang="uk-UA" dirty="0" smtClean="0"/>
              <a:t>Стрижнем інноваційних процесів в освіті є впровадження досягнень психолого-педагогічної науки у практику; вивчення, узагальнення й поширення передового педагогічного досвіду </a:t>
            </a:r>
          </a:p>
          <a:p>
            <a:pPr algn="just">
              <a:buClrTx/>
            </a:pPr>
            <a:endParaRPr lang="uk-UA" dirty="0" smtClean="0"/>
          </a:p>
          <a:p>
            <a:pPr algn="just">
              <a:buClrTx/>
            </a:pPr>
            <a:r>
              <a:rPr lang="uk-UA" dirty="0" smtClean="0"/>
              <a:t>Рушійною силою інноваційної діяльності є вчитель.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14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31383"/>
              </p:ext>
            </p:extLst>
          </p:nvPr>
        </p:nvGraphicFramePr>
        <p:xfrm>
          <a:off x="871538" y="2674938"/>
          <a:ext cx="74088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Творча здатність генерувати</a:t>
                      </a:r>
                      <a:r>
                        <a:rPr lang="uk-UA" baseline="0" dirty="0" smtClean="0"/>
                        <a:t> нові ідеї </a:t>
                      </a:r>
                      <a:r>
                        <a:rPr lang="uk-UA" dirty="0" smtClean="0"/>
                        <a:t>Нове розуміння</a:t>
                      </a:r>
                      <a:r>
                        <a:rPr lang="uk-UA" baseline="0" dirty="0" smtClean="0"/>
                        <a:t> цінностей в освіті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Високий культурно-естетичний рівень,</a:t>
                      </a:r>
                      <a:r>
                        <a:rPr lang="uk-UA" baseline="0" dirty="0" smtClean="0"/>
                        <a:t> освіченість, інтелектуальна широта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Відкритість особистості до нового, толерантність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Інноваційний </a:t>
            </a:r>
            <a:r>
              <a:rPr lang="uk-UA" sz="4000" b="1" dirty="0" smtClean="0"/>
              <a:t>потенціал вчителя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1484784"/>
            <a:ext cx="2088232" cy="115212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27984" y="1340768"/>
            <a:ext cx="0" cy="129614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7984" y="1484784"/>
            <a:ext cx="2376264" cy="115212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4283968" y="134076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 descr="D:\Документація\Чорнобров Н.О\фото на презентацію атестації\Глядик М.Б Пунда В.С Штанько Н.М\SDC11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2873236" cy="215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3" descr="CIMG09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4586609"/>
            <a:ext cx="2873621" cy="2154759"/>
          </a:xfrm>
          <a:prstGeom prst="rect">
            <a:avLst/>
          </a:prstGeom>
        </p:spPr>
      </p:pic>
      <p:pic>
        <p:nvPicPr>
          <p:cNvPr id="11" name="Picture 3" descr="D:\Документація\Чорнобров Н.О\фото на презентацію атестації\Глядик М.Б Пунда В.С Штанько Н.М\SDC11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872602" cy="215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8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Створення інноваційного середовища в школі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33611" y="2548931"/>
            <a:ext cx="1296000" cy="936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200" dirty="0" smtClean="0"/>
              <a:t>Формування усвідомлення  змін, створення інформаційного поля</a:t>
            </a:r>
            <a:endParaRPr lang="ru-RU" sz="1200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1691680" y="2558730"/>
            <a:ext cx="1296000" cy="93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Діагностування стартового рівня готовності вчителів</a:t>
            </a:r>
            <a:endParaRPr lang="ru-RU" sz="1200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3203992" y="2564905"/>
            <a:ext cx="1296000" cy="936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Здійснення моніторингу якості освітніх процесів</a:t>
            </a:r>
            <a:endParaRPr lang="ru-RU" sz="1200" dirty="0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4669929" y="2564904"/>
            <a:ext cx="1296000" cy="93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Організація роботи методичних підрозділів</a:t>
            </a:r>
            <a:endParaRPr lang="ru-RU" sz="1200" dirty="0"/>
          </a:p>
        </p:txBody>
      </p:sp>
      <p:sp>
        <p:nvSpPr>
          <p:cNvPr id="11" name="Объект 6"/>
          <p:cNvSpPr txBox="1">
            <a:spLocks/>
          </p:cNvSpPr>
          <p:nvPr/>
        </p:nvSpPr>
        <p:spPr>
          <a:xfrm>
            <a:off x="6156320" y="2564904"/>
            <a:ext cx="1296000" cy="93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Створення банку даних нововведень</a:t>
            </a:r>
            <a:endParaRPr lang="ru-RU" sz="1200" dirty="0"/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7596336" y="2564904"/>
            <a:ext cx="1296000" cy="93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Узагальнення та оприлюднення результатів</a:t>
            </a:r>
            <a:endParaRPr lang="ru-RU" sz="1200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251520" y="3877183"/>
            <a:ext cx="1296000" cy="93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Наради, семінари, конференції</a:t>
            </a:r>
            <a:endParaRPr lang="ru-RU" sz="1200" dirty="0"/>
          </a:p>
        </p:txBody>
      </p:sp>
      <p:sp>
        <p:nvSpPr>
          <p:cNvPr id="14" name="Объект 6"/>
          <p:cNvSpPr txBox="1">
            <a:spLocks/>
          </p:cNvSpPr>
          <p:nvPr/>
        </p:nvSpPr>
        <p:spPr>
          <a:xfrm>
            <a:off x="251520" y="5179774"/>
            <a:ext cx="1296000" cy="93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err="1" smtClean="0"/>
              <a:t>Зустічі</a:t>
            </a:r>
            <a:r>
              <a:rPr lang="uk-UA" sz="1200" dirty="0" smtClean="0"/>
              <a:t> з досвідченими вчителями, науковцями</a:t>
            </a:r>
            <a:endParaRPr lang="ru-RU" sz="1200" dirty="0"/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1691680" y="5179774"/>
            <a:ext cx="1296000" cy="93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Заповнення картки діагностики рівня готовності до інновації</a:t>
            </a:r>
            <a:endParaRPr lang="ru-RU" sz="1200" dirty="0"/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1691680" y="3893156"/>
            <a:ext cx="1296000" cy="936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Анкетування педагогів щодо їх ставлення до нововведень</a:t>
            </a:r>
            <a:endParaRPr lang="ru-RU" sz="1200" dirty="0"/>
          </a:p>
        </p:txBody>
      </p:sp>
      <p:sp>
        <p:nvSpPr>
          <p:cNvPr id="17" name="Объект 6"/>
          <p:cNvSpPr txBox="1">
            <a:spLocks/>
          </p:cNvSpPr>
          <p:nvPr/>
        </p:nvSpPr>
        <p:spPr>
          <a:xfrm>
            <a:off x="3187992" y="5195747"/>
            <a:ext cx="1296000" cy="936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Проведення моніторингу </a:t>
            </a:r>
            <a:r>
              <a:rPr lang="uk-UA" sz="1200" dirty="0" err="1" smtClean="0"/>
              <a:t>корекційно-оздоровчого</a:t>
            </a:r>
            <a:r>
              <a:rPr lang="uk-UA" sz="1200" dirty="0" smtClean="0"/>
              <a:t> процесу</a:t>
            </a:r>
            <a:endParaRPr lang="ru-RU" sz="1200" dirty="0"/>
          </a:p>
        </p:txBody>
      </p:sp>
      <p:sp>
        <p:nvSpPr>
          <p:cNvPr id="18" name="Объект 6"/>
          <p:cNvSpPr txBox="1">
            <a:spLocks/>
          </p:cNvSpPr>
          <p:nvPr/>
        </p:nvSpPr>
        <p:spPr>
          <a:xfrm>
            <a:off x="3187993" y="3874793"/>
            <a:ext cx="1296000" cy="936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Проведення контрольних робіт з навчальних предметів</a:t>
            </a:r>
            <a:endParaRPr lang="ru-RU" sz="1200" dirty="0"/>
          </a:p>
        </p:txBody>
      </p:sp>
      <p:sp>
        <p:nvSpPr>
          <p:cNvPr id="19" name="Объект 6"/>
          <p:cNvSpPr txBox="1">
            <a:spLocks/>
          </p:cNvSpPr>
          <p:nvPr/>
        </p:nvSpPr>
        <p:spPr>
          <a:xfrm>
            <a:off x="4644008" y="5195747"/>
            <a:ext cx="1296000" cy="93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Створення творчої групи вчителів</a:t>
            </a:r>
            <a:endParaRPr lang="ru-RU" sz="1200" dirty="0"/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4669929" y="3874792"/>
            <a:ext cx="1296000" cy="93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Планування ШМ щодо формування готовності до інновацій</a:t>
            </a:r>
            <a:endParaRPr lang="ru-RU" sz="1200" dirty="0"/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6156318" y="5181162"/>
            <a:ext cx="1296000" cy="93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Створення банку даних педагогічних технологій (методик, систем)</a:t>
            </a:r>
            <a:endParaRPr lang="ru-RU" sz="1200" dirty="0"/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6156319" y="3869046"/>
            <a:ext cx="1296000" cy="93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Створення банку даних педагогів-новаторів</a:t>
            </a:r>
            <a:endParaRPr lang="ru-RU" sz="1200" dirty="0"/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7596336" y="5169227"/>
            <a:ext cx="1296000" cy="93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Звіти педагогів з проблем освоєння інноваційних технологій</a:t>
            </a:r>
            <a:endParaRPr lang="ru-RU" sz="1200" dirty="0"/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7596336" y="3884317"/>
            <a:ext cx="1296000" cy="93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uk-UA" sz="1200" dirty="0" smtClean="0"/>
              <a:t>Заповнення карток експертного оцінювання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2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Проектуваня</a:t>
            </a:r>
            <a:r>
              <a:rPr lang="uk-UA" dirty="0" smtClean="0"/>
              <a:t> розвитку інноваційного потенціалу вчителів</a:t>
            </a:r>
            <a:endParaRPr lang="ru-RU" dirty="0"/>
          </a:p>
        </p:txBody>
      </p:sp>
      <p:sp>
        <p:nvSpPr>
          <p:cNvPr id="7" name="Объект 6"/>
          <p:cNvSpPr txBox="1">
            <a:spLocks/>
          </p:cNvSpPr>
          <p:nvPr/>
        </p:nvSpPr>
        <p:spPr>
          <a:xfrm>
            <a:off x="4914925" y="3642663"/>
            <a:ext cx="2681411" cy="5382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err="1"/>
              <a:t>Індивідуальний</a:t>
            </a:r>
            <a:r>
              <a:rPr lang="ru-RU" sz="1400" b="1" dirty="0"/>
              <a:t> </a:t>
            </a:r>
            <a:r>
              <a:rPr lang="ru-RU" sz="1400" b="1" dirty="0" err="1" smtClean="0"/>
              <a:t>рівень</a:t>
            </a:r>
            <a:endParaRPr lang="ru-RU" sz="1400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4932041" y="2924944"/>
            <a:ext cx="2664295" cy="46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err="1"/>
              <a:t>Груповий</a:t>
            </a:r>
            <a:r>
              <a:rPr lang="ru-RU" sz="1400" b="1" dirty="0"/>
              <a:t> </a:t>
            </a:r>
            <a:r>
              <a:rPr lang="ru-RU" sz="1400" b="1" dirty="0" err="1" smtClean="0"/>
              <a:t>рівень</a:t>
            </a:r>
            <a:endParaRPr lang="ru-RU" sz="1400" dirty="0"/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4920754" y="2132856"/>
            <a:ext cx="2664295" cy="46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 err="1"/>
              <a:t>Колективний</a:t>
            </a:r>
            <a:r>
              <a:rPr lang="ru-RU" sz="1400" b="1" dirty="0"/>
              <a:t> </a:t>
            </a:r>
            <a:r>
              <a:rPr lang="ru-RU" sz="1400" b="1" dirty="0" err="1" smtClean="0"/>
              <a:t>рівень</a:t>
            </a:r>
            <a:endParaRPr lang="ru-RU" sz="1400" dirty="0"/>
          </a:p>
        </p:txBody>
      </p:sp>
      <p:sp>
        <p:nvSpPr>
          <p:cNvPr id="10" name="Объект 6"/>
          <p:cNvSpPr txBox="1">
            <a:spLocks/>
          </p:cNvSpPr>
          <p:nvPr/>
        </p:nvSpPr>
        <p:spPr>
          <a:xfrm>
            <a:off x="426049" y="2403914"/>
            <a:ext cx="2664295" cy="15291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/>
              <a:t>Робота </a:t>
            </a:r>
            <a:r>
              <a:rPr lang="ru-RU" sz="1200" b="1" dirty="0" err="1" smtClean="0"/>
              <a:t>колективу</a:t>
            </a:r>
            <a:r>
              <a:rPr lang="ru-RU" sz="1200" b="1" dirty="0" smtClean="0"/>
              <a:t> над </a:t>
            </a:r>
            <a:r>
              <a:rPr lang="ru-RU" sz="1200" b="1" dirty="0" err="1"/>
              <a:t>єдиною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err="1"/>
              <a:t>науково</a:t>
            </a:r>
            <a:r>
              <a:rPr lang="ru-RU" sz="1200" b="1" dirty="0"/>
              <a:t>-методичною</a:t>
            </a:r>
            <a:br>
              <a:rPr lang="ru-RU" sz="1200" b="1" dirty="0"/>
            </a:br>
            <a:r>
              <a:rPr lang="ru-RU" sz="1200" b="1" dirty="0" smtClean="0"/>
              <a:t>темою</a:t>
            </a:r>
            <a:endParaRPr lang="en-US" sz="1200" b="1" dirty="0" smtClean="0"/>
          </a:p>
          <a:p>
            <a:pPr marL="0" indent="0">
              <a:buNone/>
            </a:pPr>
            <a:r>
              <a:rPr lang="uk-UA" sz="1200" i="1" dirty="0" smtClean="0"/>
              <a:t>«Створення умов і форм організації взаємодії педагогів та учнів під час уроків, занять у процесі інтеграції освітньої та оздоровчо-виховної роботи»</a:t>
            </a:r>
            <a:endParaRPr lang="ru-RU" sz="1200" i="1" dirty="0"/>
          </a:p>
          <a:p>
            <a:pPr marL="0" indent="0">
              <a:buFont typeface="Symbol" pitchFamily="18" charset="2"/>
              <a:buNone/>
            </a:pP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90344" y="3147198"/>
            <a:ext cx="1824581" cy="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530505" y="2366856"/>
            <a:ext cx="384420" cy="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30505" y="3911769"/>
            <a:ext cx="384420" cy="0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30505" y="2366856"/>
            <a:ext cx="0" cy="1544913"/>
          </a:xfrm>
          <a:prstGeom prst="lin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21" name="Объект 6"/>
          <p:cNvSpPr txBox="1">
            <a:spLocks/>
          </p:cNvSpPr>
          <p:nvPr/>
        </p:nvSpPr>
        <p:spPr>
          <a:xfrm>
            <a:off x="5796136" y="4437112"/>
            <a:ext cx="2952328" cy="216024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200" b="1" dirty="0"/>
              <a:t>самоосвіта;</a:t>
            </a:r>
            <a:endParaRPr lang="ru-RU" sz="1200" b="1" dirty="0"/>
          </a:p>
          <a:p>
            <a:pPr lvl="0"/>
            <a:r>
              <a:rPr lang="uk-UA" sz="1200" b="1" dirty="0"/>
              <a:t>самовиховання;</a:t>
            </a:r>
            <a:endParaRPr lang="ru-RU" sz="1200" b="1" dirty="0"/>
          </a:p>
          <a:p>
            <a:pPr lvl="0"/>
            <a:r>
              <a:rPr lang="uk-UA" sz="1200" b="1" dirty="0"/>
              <a:t>наставництво;</a:t>
            </a:r>
            <a:endParaRPr lang="ru-RU" sz="1200" b="1" dirty="0"/>
          </a:p>
          <a:p>
            <a:pPr lvl="0"/>
            <a:r>
              <a:rPr lang="uk-UA" sz="1200" b="1" dirty="0"/>
              <a:t>школи передового педагогічного досвіду;</a:t>
            </a:r>
            <a:endParaRPr lang="ru-RU" sz="1200" b="1" dirty="0"/>
          </a:p>
          <a:p>
            <a:pPr lvl="0"/>
            <a:r>
              <a:rPr lang="uk-UA" sz="1200" b="1" dirty="0"/>
              <a:t>робота над індивідуальною науково-методичною </a:t>
            </a:r>
            <a:r>
              <a:rPr lang="uk-UA" sz="1200" b="1" dirty="0" smtClean="0"/>
              <a:t>темою;</a:t>
            </a:r>
            <a:endParaRPr lang="ru-RU" sz="1200" b="1" dirty="0"/>
          </a:p>
          <a:p>
            <a:r>
              <a:rPr lang="uk-UA" sz="1200" b="1" dirty="0"/>
              <a:t>творча лабораторія вчителя та ін.</a:t>
            </a:r>
            <a:endParaRPr lang="ru-RU" sz="1200" b="1" dirty="0"/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2887241" y="4437112"/>
            <a:ext cx="2808312" cy="21602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200" b="1" dirty="0"/>
              <a:t>навчальні тренінги;</a:t>
            </a:r>
            <a:endParaRPr lang="ru-RU" sz="1200" b="1" dirty="0"/>
          </a:p>
          <a:p>
            <a:pPr lvl="0"/>
            <a:r>
              <a:rPr lang="uk-UA" sz="1200" b="1" dirty="0"/>
              <a:t>методичні об’єднання вчителів за </a:t>
            </a:r>
            <a:r>
              <a:rPr lang="uk-UA" sz="1200" b="1" dirty="0" smtClean="0"/>
              <a:t>фахом;</a:t>
            </a:r>
            <a:endParaRPr lang="ru-RU" sz="1200" b="1" dirty="0"/>
          </a:p>
          <a:p>
            <a:pPr lvl="0"/>
            <a:r>
              <a:rPr lang="uk-UA" sz="1200" b="1" dirty="0"/>
              <a:t>проблемні творчі групи;</a:t>
            </a:r>
            <a:endParaRPr lang="ru-RU" sz="1200" b="1" dirty="0"/>
          </a:p>
          <a:p>
            <a:pPr lvl="0"/>
            <a:r>
              <a:rPr lang="uk-UA" sz="1200" b="1" dirty="0"/>
              <a:t>динамічні пошукові групи;</a:t>
            </a:r>
            <a:endParaRPr lang="ru-RU" sz="1200" b="1" dirty="0"/>
          </a:p>
          <a:p>
            <a:pPr lvl="0"/>
            <a:r>
              <a:rPr lang="uk-UA" sz="1200" b="1" dirty="0" smtClean="0"/>
              <a:t>школи </a:t>
            </a:r>
            <a:r>
              <a:rPr lang="uk-UA" sz="1200" b="1" dirty="0"/>
              <a:t>молодого вчителя;</a:t>
            </a:r>
            <a:endParaRPr lang="ru-RU" sz="1200" b="1" dirty="0"/>
          </a:p>
          <a:p>
            <a:pPr lvl="0"/>
            <a:r>
              <a:rPr lang="uk-UA" sz="1200" b="1" dirty="0"/>
              <a:t>школи педагогічної майстерності;</a:t>
            </a:r>
            <a:endParaRPr lang="ru-RU" sz="1200" b="1" dirty="0"/>
          </a:p>
          <a:p>
            <a:pPr lvl="0"/>
            <a:r>
              <a:rPr lang="uk-UA" sz="1200" b="1" dirty="0"/>
              <a:t>школи передового педагогічного досвіду;</a:t>
            </a:r>
            <a:endParaRPr lang="ru-RU" sz="1200" b="1" dirty="0"/>
          </a:p>
          <a:p>
            <a:r>
              <a:rPr lang="uk-UA" sz="1200" b="1" dirty="0"/>
              <a:t>семінари та ін.</a:t>
            </a:r>
            <a:endParaRPr lang="ru-RU" sz="1200" b="1" dirty="0"/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395536" y="4437112"/>
            <a:ext cx="2376264" cy="21602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1200" b="1" dirty="0"/>
              <a:t>науково-практичні конференції;</a:t>
            </a:r>
            <a:endParaRPr lang="ru-RU" sz="1200" b="1" dirty="0"/>
          </a:p>
          <a:p>
            <a:pPr lvl="0"/>
            <a:r>
              <a:rPr lang="uk-UA" sz="1200" b="1" dirty="0"/>
              <a:t>лекції;</a:t>
            </a:r>
            <a:endParaRPr lang="ru-RU" sz="1200" b="1" dirty="0"/>
          </a:p>
          <a:p>
            <a:pPr lvl="0"/>
            <a:r>
              <a:rPr lang="uk-UA" sz="1200" b="1" dirty="0"/>
              <a:t>психолого-педагогічні семінари;</a:t>
            </a:r>
            <a:endParaRPr lang="ru-RU" sz="1200" b="1" dirty="0"/>
          </a:p>
          <a:p>
            <a:pPr lvl="0"/>
            <a:r>
              <a:rPr lang="uk-UA" sz="1200" b="1" dirty="0"/>
              <a:t>практикуми;</a:t>
            </a:r>
            <a:endParaRPr lang="ru-RU" sz="1200" b="1" dirty="0"/>
          </a:p>
          <a:p>
            <a:pPr lvl="0"/>
            <a:r>
              <a:rPr lang="uk-UA" sz="1200" b="1" dirty="0"/>
              <a:t>проблемні творчі семінари;</a:t>
            </a:r>
            <a:endParaRPr lang="ru-RU" sz="1200" b="1" dirty="0"/>
          </a:p>
          <a:p>
            <a:pPr lvl="0"/>
            <a:r>
              <a:rPr lang="uk-UA" sz="1200" b="1" dirty="0"/>
              <a:t>педагогічні ради;</a:t>
            </a:r>
            <a:endParaRPr lang="ru-RU" sz="1200" b="1" dirty="0"/>
          </a:p>
          <a:p>
            <a:r>
              <a:rPr lang="uk-UA" sz="1200" b="1" dirty="0"/>
              <a:t>консиліуми та ін.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13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Схема прийняття рішення про нововведення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611560" y="1940884"/>
            <a:ext cx="4176464" cy="1440160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Ознайомлення з інновацією</a:t>
            </a:r>
            <a:br>
              <a:rPr lang="uk-UA" b="1" dirty="0"/>
            </a:br>
            <a:r>
              <a:rPr lang="uk-UA" b="1" dirty="0"/>
              <a:t>(початкова інформація</a:t>
            </a:r>
            <a:br>
              <a:rPr lang="uk-UA" b="1" dirty="0"/>
            </a:br>
            <a:r>
              <a:rPr lang="uk-UA" b="1" dirty="0"/>
              <a:t>про інновацію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11560" y="3381045"/>
            <a:ext cx="4176464" cy="1368152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Поява інтересу </a:t>
            </a:r>
            <a:br>
              <a:rPr lang="uk-UA" b="1" dirty="0"/>
            </a:br>
            <a:r>
              <a:rPr lang="uk-UA" b="1" dirty="0"/>
              <a:t>(пошук додаткової інформації</a:t>
            </a:r>
            <a:br>
              <a:rPr lang="uk-UA" b="1" dirty="0"/>
            </a:br>
            <a:r>
              <a:rPr lang="uk-UA" b="1" dirty="0"/>
              <a:t>про інновацію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77652" y="4749196"/>
            <a:ext cx="4176464" cy="146239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Оцінка інновації </a:t>
            </a:r>
            <a:br>
              <a:rPr lang="uk-UA" b="1" dirty="0"/>
            </a:br>
            <a:r>
              <a:rPr lang="uk-UA" b="1" dirty="0"/>
              <a:t>та прийняття рішення</a:t>
            </a:r>
            <a:br>
              <a:rPr lang="uk-UA" b="1" dirty="0"/>
            </a:br>
            <a:r>
              <a:rPr lang="uk-UA" b="1" dirty="0"/>
              <a:t>про її </a:t>
            </a:r>
            <a:r>
              <a:rPr lang="uk-UA" b="1" dirty="0" smtClean="0"/>
              <a:t>освоєння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1844" y="6211593"/>
            <a:ext cx="4176464" cy="4818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Апробація</a:t>
            </a:r>
            <a:endParaRPr lang="ru-RU" dirty="0"/>
          </a:p>
        </p:txBody>
      </p:sp>
      <p:pic>
        <p:nvPicPr>
          <p:cNvPr id="4100" name="Picture 4" descr="http://oblosvita.com/uploads/posts/2011-11/1322659947_st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52101"/>
            <a:ext cx="328612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Інноваційний потенціал педагогічного колективу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31840" y="2420888"/>
            <a:ext cx="25202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Підготовленість до освоєння нововведення</a:t>
            </a:r>
            <a:endParaRPr lang="ru-RU" sz="1400" b="1" dirty="0"/>
          </a:p>
        </p:txBody>
      </p:sp>
      <p:sp>
        <p:nvSpPr>
          <p:cNvPr id="5" name="Овал 4"/>
          <p:cNvSpPr/>
          <p:nvPr/>
        </p:nvSpPr>
        <p:spPr>
          <a:xfrm>
            <a:off x="323528" y="2386236"/>
            <a:ext cx="266429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Сприйнятливість до нового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979393" y="2365648"/>
            <a:ext cx="25202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Ступінь новаторства педагогів</a:t>
            </a:r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378632" y="3984265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Самоосвіта</a:t>
            </a:r>
            <a:endParaRPr lang="ru-RU" sz="900" b="1" dirty="0"/>
          </a:p>
        </p:txBody>
      </p:sp>
      <p:sp>
        <p:nvSpPr>
          <p:cNvPr id="8" name="Овал 7"/>
          <p:cNvSpPr/>
          <p:nvPr/>
        </p:nvSpPr>
        <p:spPr>
          <a:xfrm>
            <a:off x="395536" y="5075845"/>
            <a:ext cx="12601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Бачить перспективу</a:t>
            </a:r>
            <a:endParaRPr lang="ru-RU" sz="900" b="1" dirty="0"/>
          </a:p>
        </p:txBody>
      </p:sp>
      <p:sp>
        <p:nvSpPr>
          <p:cNvPr id="9" name="Овал 8"/>
          <p:cNvSpPr/>
          <p:nvPr/>
        </p:nvSpPr>
        <p:spPr>
          <a:xfrm>
            <a:off x="1763688" y="5092985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Взаємодіє</a:t>
            </a:r>
            <a:endParaRPr lang="ru-RU" sz="900" b="1" dirty="0"/>
          </a:p>
        </p:txBody>
      </p:sp>
      <p:sp>
        <p:nvSpPr>
          <p:cNvPr id="10" name="Овал 9"/>
          <p:cNvSpPr/>
          <p:nvPr/>
        </p:nvSpPr>
        <p:spPr>
          <a:xfrm>
            <a:off x="1763688" y="3984265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b="1" dirty="0" smtClean="0"/>
              <a:t>Власні ідеї</a:t>
            </a:r>
            <a:endParaRPr lang="ru-RU" sz="1100" b="1" dirty="0"/>
          </a:p>
        </p:txBody>
      </p:sp>
      <p:sp>
        <p:nvSpPr>
          <p:cNvPr id="11" name="Овал 10"/>
          <p:cNvSpPr/>
          <p:nvPr/>
        </p:nvSpPr>
        <p:spPr>
          <a:xfrm>
            <a:off x="4555096" y="5075845"/>
            <a:ext cx="1241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Дослідницькі вміння</a:t>
            </a:r>
            <a:endParaRPr lang="ru-RU" sz="900" b="1" dirty="0"/>
          </a:p>
        </p:txBody>
      </p:sp>
      <p:sp>
        <p:nvSpPr>
          <p:cNvPr id="12" name="Овал 11"/>
          <p:cNvSpPr/>
          <p:nvPr/>
        </p:nvSpPr>
        <p:spPr>
          <a:xfrm>
            <a:off x="3095886" y="5112990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Система знань</a:t>
            </a:r>
            <a:endParaRPr lang="ru-RU" sz="900" b="1" dirty="0"/>
          </a:p>
        </p:txBody>
      </p:sp>
      <p:sp>
        <p:nvSpPr>
          <p:cNvPr id="13" name="Овал 12"/>
          <p:cNvSpPr/>
          <p:nvPr/>
        </p:nvSpPr>
        <p:spPr>
          <a:xfrm>
            <a:off x="3095886" y="3946190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Інформованість</a:t>
            </a:r>
            <a:endParaRPr lang="ru-RU" sz="900" b="1" dirty="0"/>
          </a:p>
        </p:txBody>
      </p:sp>
      <p:sp>
        <p:nvSpPr>
          <p:cNvPr id="14" name="Овал 13"/>
          <p:cNvSpPr/>
          <p:nvPr/>
        </p:nvSpPr>
        <p:spPr>
          <a:xfrm>
            <a:off x="4572000" y="3970945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Оцінка готовності</a:t>
            </a:r>
            <a:endParaRPr lang="ru-RU" sz="900" b="1" dirty="0"/>
          </a:p>
        </p:txBody>
      </p:sp>
      <p:sp>
        <p:nvSpPr>
          <p:cNvPr id="15" name="Овал 14"/>
          <p:cNvSpPr/>
          <p:nvPr/>
        </p:nvSpPr>
        <p:spPr>
          <a:xfrm>
            <a:off x="7419552" y="5075845"/>
            <a:ext cx="1400920" cy="377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err="1" smtClean="0"/>
              <a:t>Педагоги-</a:t>
            </a:r>
            <a:r>
              <a:rPr lang="uk-UA" sz="900" b="1" dirty="0" smtClean="0"/>
              <a:t> «передостанні»</a:t>
            </a:r>
            <a:endParaRPr lang="ru-RU" sz="900" b="1" dirty="0"/>
          </a:p>
        </p:txBody>
      </p:sp>
      <p:sp>
        <p:nvSpPr>
          <p:cNvPr id="16" name="Овал 15"/>
          <p:cNvSpPr/>
          <p:nvPr/>
        </p:nvSpPr>
        <p:spPr>
          <a:xfrm>
            <a:off x="6002077" y="5075845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/>
              <a:t>«Помірні» педагоги</a:t>
            </a:r>
            <a:endParaRPr lang="ru-RU" sz="900" b="1" dirty="0"/>
          </a:p>
        </p:txBody>
      </p:sp>
      <p:sp>
        <p:nvSpPr>
          <p:cNvPr id="17" name="Овал 16"/>
          <p:cNvSpPr/>
          <p:nvPr/>
        </p:nvSpPr>
        <p:spPr>
          <a:xfrm>
            <a:off x="5950099" y="3969060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err="1" smtClean="0"/>
              <a:t>Педагоги-</a:t>
            </a:r>
            <a:r>
              <a:rPr lang="uk-UA" sz="900" b="1" dirty="0" smtClean="0"/>
              <a:t> «новатори</a:t>
            </a:r>
            <a:endParaRPr lang="ru-RU" sz="900" b="1" dirty="0"/>
          </a:p>
        </p:txBody>
      </p:sp>
      <p:sp>
        <p:nvSpPr>
          <p:cNvPr id="18" name="Овал 17"/>
          <p:cNvSpPr/>
          <p:nvPr/>
        </p:nvSpPr>
        <p:spPr>
          <a:xfrm>
            <a:off x="7380312" y="3969060"/>
            <a:ext cx="129614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err="1" smtClean="0"/>
              <a:t>Педагоги-</a:t>
            </a:r>
            <a:r>
              <a:rPr lang="uk-UA" sz="900" b="1" dirty="0" smtClean="0"/>
              <a:t> «передовики»</a:t>
            </a:r>
            <a:endParaRPr lang="ru-RU" sz="900" b="1" dirty="0"/>
          </a:p>
        </p:txBody>
      </p:sp>
      <p:cxnSp>
        <p:nvCxnSpPr>
          <p:cNvPr id="20" name="Прямая соединительная линия 19"/>
          <p:cNvCxnSpPr>
            <a:stCxn id="5" idx="4"/>
          </p:cNvCxnSpPr>
          <p:nvPr/>
        </p:nvCxnSpPr>
        <p:spPr>
          <a:xfrm>
            <a:off x="1655676" y="3106316"/>
            <a:ext cx="0" cy="169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380781" y="3123642"/>
            <a:ext cx="0" cy="169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39533" y="3106316"/>
            <a:ext cx="0" cy="1690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7" idx="0"/>
          </p:cNvCxnSpPr>
          <p:nvPr/>
        </p:nvCxnSpPr>
        <p:spPr>
          <a:xfrm>
            <a:off x="907493" y="2996952"/>
            <a:ext cx="11199" cy="98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0" idx="0"/>
          </p:cNvCxnSpPr>
          <p:nvPr/>
        </p:nvCxnSpPr>
        <p:spPr>
          <a:xfrm>
            <a:off x="2292549" y="2996952"/>
            <a:ext cx="11199" cy="98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9" idx="0"/>
          </p:cNvCxnSpPr>
          <p:nvPr/>
        </p:nvCxnSpPr>
        <p:spPr>
          <a:xfrm>
            <a:off x="1655676" y="4797152"/>
            <a:ext cx="648072" cy="295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8" idx="0"/>
          </p:cNvCxnSpPr>
          <p:nvPr/>
        </p:nvCxnSpPr>
        <p:spPr>
          <a:xfrm flipH="1">
            <a:off x="1025606" y="4765551"/>
            <a:ext cx="630070" cy="310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1" idx="0"/>
          </p:cNvCxnSpPr>
          <p:nvPr/>
        </p:nvCxnSpPr>
        <p:spPr>
          <a:xfrm>
            <a:off x="4380781" y="4797152"/>
            <a:ext cx="794835" cy="278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2" idx="0"/>
          </p:cNvCxnSpPr>
          <p:nvPr/>
        </p:nvCxnSpPr>
        <p:spPr>
          <a:xfrm flipH="1">
            <a:off x="3635946" y="4797152"/>
            <a:ext cx="744835" cy="31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635946" y="2996952"/>
            <a:ext cx="0" cy="94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4" idx="0"/>
          </p:cNvCxnSpPr>
          <p:nvPr/>
        </p:nvCxnSpPr>
        <p:spPr>
          <a:xfrm>
            <a:off x="5095156" y="3074715"/>
            <a:ext cx="16904" cy="896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5" idx="0"/>
          </p:cNvCxnSpPr>
          <p:nvPr/>
        </p:nvCxnSpPr>
        <p:spPr>
          <a:xfrm>
            <a:off x="7239533" y="4814478"/>
            <a:ext cx="880479" cy="261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6" idx="0"/>
          </p:cNvCxnSpPr>
          <p:nvPr/>
        </p:nvCxnSpPr>
        <p:spPr>
          <a:xfrm flipH="1">
            <a:off x="6542137" y="4797152"/>
            <a:ext cx="697396" cy="278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899648" y="3057550"/>
            <a:ext cx="34677" cy="909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17" idx="0"/>
          </p:cNvCxnSpPr>
          <p:nvPr/>
        </p:nvCxnSpPr>
        <p:spPr>
          <a:xfrm>
            <a:off x="6490159" y="2996952"/>
            <a:ext cx="0" cy="97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6699473" y="5877272"/>
            <a:ext cx="108012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err="1" smtClean="0"/>
              <a:t>Педагоги-</a:t>
            </a:r>
            <a:r>
              <a:rPr lang="uk-UA" sz="900" b="1" dirty="0" smtClean="0"/>
              <a:t> «останні»</a:t>
            </a:r>
            <a:endParaRPr lang="ru-RU" sz="900" b="1" dirty="0"/>
          </a:p>
        </p:txBody>
      </p:sp>
      <p:cxnSp>
        <p:nvCxnSpPr>
          <p:cNvPr id="57" name="Прямая соединительная линия 56"/>
          <p:cNvCxnSpPr>
            <a:endCxn id="55" idx="0"/>
          </p:cNvCxnSpPr>
          <p:nvPr/>
        </p:nvCxnSpPr>
        <p:spPr>
          <a:xfrm>
            <a:off x="7239533" y="479715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378632" y="6057292"/>
            <a:ext cx="5993568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ІПНЗ залежить від кількості педагогів які утворюють ці групи, і від співвідношення груп у структурі педагогічного колективу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12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Єдиний шлях, який веде до успіху це діяльність</a:t>
            </a:r>
            <a:endParaRPr lang="ru-RU" sz="2800" b="1" dirty="0"/>
          </a:p>
        </p:txBody>
      </p:sp>
      <p:pic>
        <p:nvPicPr>
          <p:cNvPr id="3074" name="Picture 2" descr="http://zppl.org.ua/sites/default/files/page/model_upravlinnya_innovatsiynoyu_diyalnist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0968"/>
            <a:ext cx="7487467" cy="490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71500"/>
              </p:ext>
            </p:extLst>
          </p:nvPr>
        </p:nvGraphicFramePr>
        <p:xfrm>
          <a:off x="179513" y="1628800"/>
          <a:ext cx="8784976" cy="489331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63853"/>
                <a:gridCol w="3856626"/>
                <a:gridCol w="1440160"/>
                <a:gridCol w="1437666"/>
                <a:gridCol w="724616"/>
                <a:gridCol w="862055"/>
              </a:tblGrid>
              <a:tr h="504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з/п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Педагогічна технологія (методика, система)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Прізвище, ініціали пед.працівника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учнів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 anchor="ctr"/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 розвивального навчання: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розвивального навчання Л.В.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Занкова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Богоніс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М.М.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мова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література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 на основі особистісної  орієнтації педагогічного процесу: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гуманно-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особистісна технологія (автор Ш.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Амонашвілі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Каштан О.С.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Початкові класи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5б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Технологія «Створення ситуації успіху» (автор А. Бєлкін);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Глядик М.Б.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Українська мова і література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Педагогічні технології на основі активізації та інтенсифікації діяльності учнів: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ігрові технології;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Оліяр Л.С.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Початкові класи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Педагогічні технології на основі ефективності управління та організації навчального </a:t>
                      </a:r>
                      <a:r>
                        <a:rPr lang="uk-UA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процессу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інтерактивні технології в навчанні гуманітарних дисциплін (за О.</a:t>
                      </a:r>
                      <a:r>
                        <a:rPr lang="uk-UA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Пометун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Назарик О.Я.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Історія України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3217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Педагогічні технології на основі дидактичного удосконалення і реконструювання матеріалу: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«Діалог культур» (В.Біблер, С.Курганов)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Боднар І.Є.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Християнська етика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9б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Природовідповідні</a:t>
                      </a: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технології: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«Довкілля»;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Попів О.В.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Природознавство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Окремі предметні педагогічні технології: 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Впровадження ІКТ: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uk-UA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.1.1</a:t>
                      </a: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уроках математики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Пелех Н.С.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739" marR="5373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327139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БАЗА ДАНИХ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педагогічних технологій (методик, систем), елементи яких впроваджуються у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Гримайлівській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санаторній загальноосвітній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школі-інтернаті І-ІІІ ступенів Тернопільської обласної ради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3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E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659</Words>
  <Application>Microsoft Office PowerPoint</Application>
  <PresentationFormat>Экран (4:3)</PresentationFormat>
  <Paragraphs>195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Інноваційний потенціал школи</vt:lpstr>
      <vt:lpstr>Презентация PowerPoint</vt:lpstr>
      <vt:lpstr>Інноваційний потенціал вчителя</vt:lpstr>
      <vt:lpstr>Створення інноваційного середовища в школі</vt:lpstr>
      <vt:lpstr>Проектуваня розвитку інноваційного потенціалу вчителів</vt:lpstr>
      <vt:lpstr>Схема прийняття рішення про нововведення</vt:lpstr>
      <vt:lpstr>Інноваційний потенціал педагогічного колективу</vt:lpstr>
      <vt:lpstr>Єдиний шлях, який веде до успіху це діяльність</vt:lpstr>
      <vt:lpstr>Презентация PowerPoint</vt:lpstr>
      <vt:lpstr>Презентация PowerPoint</vt:lpstr>
      <vt:lpstr>Сходинки до впровадження інноваційних технологій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Інноваційний потенціал школи</dc:title>
  <cp:lastModifiedBy>Довольный пользователь Microsoft Office</cp:lastModifiedBy>
  <cp:revision>26</cp:revision>
  <cp:lastPrinted>2013-10-18T12:39:18Z</cp:lastPrinted>
  <dcterms:modified xsi:type="dcterms:W3CDTF">2013-10-21T08:34:08Z</dcterms:modified>
</cp:coreProperties>
</file>